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9" r:id="rId19"/>
    <p:sldId id="294" r:id="rId20"/>
    <p:sldId id="276" r:id="rId21"/>
    <p:sldId id="277" r:id="rId22"/>
    <p:sldId id="278" r:id="rId23"/>
    <p:sldId id="288" r:id="rId24"/>
    <p:sldId id="280" r:id="rId25"/>
    <p:sldId id="298" r:id="rId26"/>
    <p:sldId id="296" r:id="rId27"/>
    <p:sldId id="295" r:id="rId28"/>
    <p:sldId id="282" r:id="rId29"/>
    <p:sldId id="293" r:id="rId30"/>
    <p:sldId id="286" r:id="rId31"/>
    <p:sldId id="297" r:id="rId32"/>
  </p:sldIdLst>
  <p:sldSz cx="9144000" cy="6858000" type="screen4x3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56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180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06D0-5FEB-4B48-808F-0CC8C85E9779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3780-7E26-415A-A28F-7566B7CF38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17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EF9D-2DE0-4FD8-AA26-1985265A2255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0AE08-DC42-4194-BFD4-C22DD68CC1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1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340B-923A-4F57-904F-8EB71CA4152C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2567-C055-44F7-BE91-8C842C9473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86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B772-81BD-4C28-AC08-4C1B2E4C7E38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7818-C7D4-4482-9F32-C177C632D9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FAD9-7565-4CC4-9957-801BEFF876F6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6D41-3DB2-449C-AE73-9096AD531B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17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08E0-75E1-4615-B74B-FBA48480A5A1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EF7A-C9D1-489B-A043-83240C7F74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76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9313-3F27-4E7C-BA8F-AC55F37DE1A2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C250-1CF6-4ECA-ACC8-DE337AB2EB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2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31BD-20A6-4C79-8072-D4330578E482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970D-BB06-47FA-850E-A68F9A23A5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8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C034-781F-4944-B507-AE2D507E7753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8364-8F56-4D4E-A5A0-B30C81A723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8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39FD9-A2CD-4549-A625-9113F3E1B008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BEFD-FBFA-4ACC-B090-7BE4239D10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56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94A34-E0B8-48FC-9618-9B8E632DEF80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981A-9007-4F7A-80B3-D579FE5D1B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6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E9304-4B92-4B53-8A49-64EC0D396140}" type="datetimeFigureOut">
              <a:rPr lang="fr-FR"/>
              <a:pPr>
                <a:defRPr/>
              </a:pPr>
              <a:t>07/02/2020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9D0DF-B7A0-4667-A48C-DE9D882D5A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Assemblée Générale ASL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7 février 2020</a:t>
            </a:r>
            <a:endParaRPr lang="fr-FR" sz="2800" b="1" dirty="0">
              <a:solidFill>
                <a:srgbClr val="D45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ZoneTexte 5"/>
          <p:cNvSpPr txBox="1">
            <a:spLocks noChangeArrowheads="1"/>
          </p:cNvSpPr>
          <p:nvPr/>
        </p:nvSpPr>
        <p:spPr bwMode="auto">
          <a:xfrm>
            <a:off x="468313" y="2787650"/>
            <a:ext cx="8675687" cy="33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Rapport moral </a:t>
            </a:r>
            <a:r>
              <a:rPr lang="fr-FR" altLang="fr-FR" sz="1800" dirty="0" smtClean="0">
                <a:solidFill>
                  <a:srgbClr val="003366"/>
                </a:solidFill>
              </a:rPr>
              <a:t>2019 </a:t>
            </a:r>
            <a:r>
              <a:rPr lang="fr-FR" altLang="fr-FR" sz="1800" dirty="0">
                <a:solidFill>
                  <a:srgbClr val="003366"/>
                </a:solidFill>
              </a:rPr>
              <a:t>des sections 				50’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Rapport financier </a:t>
            </a:r>
            <a:r>
              <a:rPr lang="fr-FR" altLang="fr-FR" sz="1800" dirty="0" smtClean="0">
                <a:solidFill>
                  <a:srgbClr val="003366"/>
                </a:solidFill>
              </a:rPr>
              <a:t>2019 </a:t>
            </a:r>
            <a:r>
              <a:rPr lang="fr-FR" altLang="fr-FR" sz="1800" dirty="0">
                <a:solidFill>
                  <a:srgbClr val="003366"/>
                </a:solidFill>
              </a:rPr>
              <a:t>/ Budget </a:t>
            </a:r>
            <a:r>
              <a:rPr lang="fr-FR" altLang="fr-FR" sz="1800" dirty="0" smtClean="0">
                <a:solidFill>
                  <a:srgbClr val="003366"/>
                </a:solidFill>
              </a:rPr>
              <a:t>2020</a:t>
            </a:r>
            <a:r>
              <a:rPr lang="fr-FR" altLang="fr-FR" sz="1800" dirty="0">
                <a:solidFill>
                  <a:srgbClr val="003366"/>
                </a:solidFill>
              </a:rPr>
              <a:t>				10’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Bureau ASL		</a:t>
            </a:r>
            <a:r>
              <a:rPr lang="fr-FR" altLang="fr-FR" sz="1800" dirty="0">
                <a:solidFill>
                  <a:srgbClr val="003366"/>
                </a:solidFill>
              </a:rPr>
              <a:t>					5’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Evolutions des statuts et du règlement ASL			10’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Vérification </a:t>
            </a:r>
            <a:r>
              <a:rPr lang="fr-FR" altLang="fr-FR" sz="1800" dirty="0">
                <a:solidFill>
                  <a:srgbClr val="003366"/>
                </a:solidFill>
              </a:rPr>
              <a:t>des signataires de chaque section pour la BPMED	5’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Section </a:t>
            </a:r>
            <a:r>
              <a:rPr lang="fr-FR" altLang="fr-FR" sz="1800" dirty="0">
                <a:solidFill>
                  <a:srgbClr val="003366"/>
                </a:solidFill>
              </a:rPr>
              <a:t>billetterie						5’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Assurances							5’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Divers	</a:t>
            </a:r>
            <a:r>
              <a:rPr lang="fr-FR" altLang="fr-FR" sz="1800" dirty="0">
                <a:solidFill>
                  <a:srgbClr val="003366"/>
                </a:solidFill>
              </a:rPr>
              <a:t>						5’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Pot et rangement						50’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sp>
        <p:nvSpPr>
          <p:cNvPr id="2052" name="ZoneTexte 7"/>
          <p:cNvSpPr txBox="1">
            <a:spLocks noChangeArrowheads="1"/>
          </p:cNvSpPr>
          <p:nvPr/>
        </p:nvSpPr>
        <p:spPr bwMode="auto">
          <a:xfrm>
            <a:off x="0" y="17732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i="1" u="sng">
                <a:solidFill>
                  <a:srgbClr val="003366"/>
                </a:solidFill>
              </a:rPr>
              <a:t>Ordre du jour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Karting</a:t>
            </a:r>
          </a:p>
        </p:txBody>
      </p:sp>
      <p:sp>
        <p:nvSpPr>
          <p:cNvPr id="13315" name="ZoneTexte 5"/>
          <p:cNvSpPr txBox="1">
            <a:spLocks noChangeArrowheads="1"/>
          </p:cNvSpPr>
          <p:nvPr/>
        </p:nvSpPr>
        <p:spPr bwMode="auto">
          <a:xfrm>
            <a:off x="3995936" y="1710689"/>
            <a:ext cx="5040808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</a:t>
            </a:r>
            <a:r>
              <a:rPr lang="fr-FR" altLang="fr-FR" sz="1600" dirty="0" smtClean="0">
                <a:solidFill>
                  <a:srgbClr val="003366"/>
                </a:solidFill>
              </a:rPr>
              <a:t>Damien </a:t>
            </a:r>
            <a:r>
              <a:rPr lang="fr-FR" altLang="fr-FR" sz="1600" dirty="0">
                <a:solidFill>
                  <a:srgbClr val="003366"/>
                </a:solidFill>
              </a:rPr>
              <a:t>ADAMOWICZ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</a:t>
            </a:r>
            <a:r>
              <a:rPr lang="fr-FR" altLang="fr-FR" sz="1600" dirty="0" smtClean="0">
                <a:solidFill>
                  <a:srgbClr val="003366"/>
                </a:solidFill>
              </a:rPr>
              <a:t>Aurélien VIVIER</a:t>
            </a:r>
            <a:endParaRPr lang="fr-FR" altLang="fr-FR" sz="16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</a:t>
            </a:r>
            <a:r>
              <a:rPr lang="fr-FR" altLang="fr-FR" sz="1600" dirty="0" smtClean="0">
                <a:solidFill>
                  <a:srgbClr val="003366"/>
                </a:solidFill>
              </a:rPr>
              <a:t> </a:t>
            </a:r>
            <a:r>
              <a:rPr lang="fr-FR" altLang="fr-FR" sz="1600" dirty="0">
                <a:solidFill>
                  <a:srgbClr val="003366"/>
                </a:solidFill>
              </a:rPr>
              <a:t>Thibault </a:t>
            </a:r>
            <a:r>
              <a:rPr lang="fr-FR" altLang="fr-FR" sz="1600" dirty="0" smtClean="0">
                <a:solidFill>
                  <a:srgbClr val="003366"/>
                </a:solidFill>
              </a:rPr>
              <a:t>DURAND GASSELIN</a:t>
            </a:r>
            <a:endParaRPr lang="fr-FR" altLang="fr-FR" sz="1600" dirty="0"/>
          </a:p>
        </p:txBody>
      </p:sp>
      <p:sp>
        <p:nvSpPr>
          <p:cNvPr id="13316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3317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16013"/>
            <a:ext cx="3624337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FFB0BAE-D209-49D7-AFC2-79B2E9713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34324"/>
              </p:ext>
            </p:extLst>
          </p:nvPr>
        </p:nvGraphicFramePr>
        <p:xfrm>
          <a:off x="1651000" y="3933056"/>
          <a:ext cx="4572000" cy="1278255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2245504854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669627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5150038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7084453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25892207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835458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7614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877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29551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32949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59099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21822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>
                <a:solidFill>
                  <a:srgbClr val="D45600"/>
                </a:solidFill>
                <a:latin typeface="+mj-lt"/>
                <a:ea typeface="+mj-ea"/>
                <a:cs typeface="+mj-cs"/>
              </a:rPr>
              <a:t>Kitesurf</a:t>
            </a:r>
            <a:endParaRPr lang="fr-FR" sz="2800" b="1" dirty="0">
              <a:solidFill>
                <a:srgbClr val="D45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ZoneTexte 5"/>
          <p:cNvSpPr txBox="1">
            <a:spLocks noChangeArrowheads="1"/>
          </p:cNvSpPr>
          <p:nvPr/>
        </p:nvSpPr>
        <p:spPr bwMode="auto">
          <a:xfrm>
            <a:off x="3563888" y="1678161"/>
            <a:ext cx="5400600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Frédéric KLEIN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Laurent PUJOL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Anais DUVAL</a:t>
            </a:r>
            <a:endParaRPr lang="fr-FR" altLang="fr-FR" sz="1600" dirty="0"/>
          </a:p>
        </p:txBody>
      </p:sp>
      <p:sp>
        <p:nvSpPr>
          <p:cNvPr id="14340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4341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0905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0C3A3638-5301-496C-B90F-468349F10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65695"/>
              </p:ext>
            </p:extLst>
          </p:nvPr>
        </p:nvGraphicFramePr>
        <p:xfrm>
          <a:off x="2123728" y="4077072"/>
          <a:ext cx="3822700" cy="1278255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2161664147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4067173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52216787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8474015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29433866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07128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42450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5599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0006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7399281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1246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1305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Natation</a:t>
            </a:r>
          </a:p>
        </p:txBody>
      </p:sp>
      <p:sp>
        <p:nvSpPr>
          <p:cNvPr id="15363" name="ZoneTexte 5"/>
          <p:cNvSpPr txBox="1">
            <a:spLocks noChangeArrowheads="1"/>
          </p:cNvSpPr>
          <p:nvPr/>
        </p:nvSpPr>
        <p:spPr bwMode="auto">
          <a:xfrm>
            <a:off x="3275856" y="1674811"/>
            <a:ext cx="5473104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Christophe LEMETAIS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Marie-</a:t>
            </a:r>
            <a:r>
              <a:rPr lang="fr-FR" altLang="fr-FR" sz="1600" dirty="0" err="1">
                <a:solidFill>
                  <a:srgbClr val="003366"/>
                </a:solidFill>
              </a:rPr>
              <a:t>Veronique</a:t>
            </a:r>
            <a:r>
              <a:rPr lang="fr-FR" altLang="fr-FR" sz="1600" dirty="0">
                <a:solidFill>
                  <a:srgbClr val="003366"/>
                </a:solidFill>
              </a:rPr>
              <a:t> PARISOT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Philippe MAUREL</a:t>
            </a:r>
            <a:endParaRPr lang="fr-FR" altLang="fr-FR" sz="1600" dirty="0"/>
          </a:p>
        </p:txBody>
      </p:sp>
      <p:sp>
        <p:nvSpPr>
          <p:cNvPr id="15364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5365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4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E76A9AA-2682-4F83-9DB0-AF5090FE9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36095"/>
              </p:ext>
            </p:extLst>
          </p:nvPr>
        </p:nvGraphicFramePr>
        <p:xfrm>
          <a:off x="1907704" y="4077072"/>
          <a:ext cx="3822700" cy="1459230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714370978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368045027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4922017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7128327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66791415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141331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52913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2624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6654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Eurotorp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1811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879796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45816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42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18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Nautisme</a:t>
            </a:r>
          </a:p>
        </p:txBody>
      </p:sp>
      <p:sp>
        <p:nvSpPr>
          <p:cNvPr id="16387" name="ZoneTexte 5"/>
          <p:cNvSpPr txBox="1">
            <a:spLocks noChangeArrowheads="1"/>
          </p:cNvSpPr>
          <p:nvPr/>
        </p:nvSpPr>
        <p:spPr bwMode="auto">
          <a:xfrm>
            <a:off x="3779912" y="1909038"/>
            <a:ext cx="482503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Benoit DELBART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Christophe BIAU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Sebastien HERMIL</a:t>
            </a:r>
            <a:endParaRPr lang="fr-FR" altLang="fr-FR" sz="1600" dirty="0"/>
          </a:p>
        </p:txBody>
      </p:sp>
      <p:sp>
        <p:nvSpPr>
          <p:cNvPr id="16388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6389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95457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895900D4-5F51-4C83-A997-538CE7F5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333739"/>
              </p:ext>
            </p:extLst>
          </p:nvPr>
        </p:nvGraphicFramePr>
        <p:xfrm>
          <a:off x="2123728" y="4293096"/>
          <a:ext cx="3822700" cy="1278255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2482195462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11447693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4317630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767891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42900751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90591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5026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81482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0701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3479185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37915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1622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>
                <a:solidFill>
                  <a:srgbClr val="D45600"/>
                </a:solidFill>
                <a:latin typeface="+mj-lt"/>
                <a:ea typeface="+mj-ea"/>
                <a:cs typeface="+mj-cs"/>
              </a:rPr>
              <a:t>Padel</a:t>
            </a:r>
            <a:endParaRPr lang="fr-FR" sz="2800" b="1" dirty="0">
              <a:solidFill>
                <a:srgbClr val="D45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1" name="ZoneTexte 5"/>
          <p:cNvSpPr txBox="1">
            <a:spLocks noChangeArrowheads="1"/>
          </p:cNvSpPr>
          <p:nvPr/>
        </p:nvSpPr>
        <p:spPr bwMode="auto">
          <a:xfrm>
            <a:off x="3635896" y="1712628"/>
            <a:ext cx="4969048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William CHAUMEL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Fabrice OLIVIER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Rémi RUVIO</a:t>
            </a:r>
            <a:endParaRPr lang="fr-FR" altLang="fr-FR" sz="1600" dirty="0"/>
          </a:p>
        </p:txBody>
      </p:sp>
      <p:sp>
        <p:nvSpPr>
          <p:cNvPr id="17412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7413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2" y="1329646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B8303394-CBA6-4B03-8CB1-1893EC632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70651"/>
              </p:ext>
            </p:extLst>
          </p:nvPr>
        </p:nvGraphicFramePr>
        <p:xfrm>
          <a:off x="2123728" y="4005064"/>
          <a:ext cx="3822700" cy="1278255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705408861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26404861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32363409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3019370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51131289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36671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82254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5894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52857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178061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14050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7524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Plongée</a:t>
            </a:r>
          </a:p>
        </p:txBody>
      </p:sp>
      <p:sp>
        <p:nvSpPr>
          <p:cNvPr id="18435" name="ZoneTexte 5"/>
          <p:cNvSpPr txBox="1">
            <a:spLocks noChangeArrowheads="1"/>
          </p:cNvSpPr>
          <p:nvPr/>
        </p:nvSpPr>
        <p:spPr bwMode="auto">
          <a:xfrm>
            <a:off x="3779912" y="1844824"/>
            <a:ext cx="4537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</a:t>
            </a:r>
            <a:r>
              <a:rPr lang="fr-FR" altLang="fr-FR" sz="1600" dirty="0" err="1">
                <a:solidFill>
                  <a:srgbClr val="003366"/>
                </a:solidFill>
              </a:rPr>
              <a:t>Eric</a:t>
            </a:r>
            <a:r>
              <a:rPr lang="fr-FR" altLang="fr-FR" sz="1600" dirty="0">
                <a:solidFill>
                  <a:srgbClr val="003366"/>
                </a:solidFill>
              </a:rPr>
              <a:t> MILANI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</a:t>
            </a:r>
            <a:r>
              <a:rPr lang="fr-FR" altLang="fr-FR" sz="1600" dirty="0" smtClean="0">
                <a:solidFill>
                  <a:srgbClr val="003366"/>
                </a:solidFill>
              </a:rPr>
              <a:t>Hermann </a:t>
            </a:r>
            <a:r>
              <a:rPr lang="fr-FR" altLang="fr-FR" sz="1600" dirty="0">
                <a:solidFill>
                  <a:srgbClr val="003366"/>
                </a:solidFill>
              </a:rPr>
              <a:t>TOLU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</a:t>
            </a:r>
            <a:r>
              <a:rPr lang="fr-FR" altLang="fr-FR" sz="1600" dirty="0" smtClean="0">
                <a:solidFill>
                  <a:srgbClr val="003366"/>
                </a:solidFill>
              </a:rPr>
              <a:t>Robert PINTI</a:t>
            </a:r>
            <a:endParaRPr lang="fr-FR" altLang="fr-FR" sz="1600" dirty="0"/>
          </a:p>
        </p:txBody>
      </p:sp>
      <p:sp>
        <p:nvSpPr>
          <p:cNvPr id="18436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37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38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6" y="12684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3E44E090-F51B-4556-8FB1-8562ABE18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692536"/>
              </p:ext>
            </p:extLst>
          </p:nvPr>
        </p:nvGraphicFramePr>
        <p:xfrm>
          <a:off x="2051720" y="3933056"/>
          <a:ext cx="3822700" cy="1459230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2116767711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100883816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41099831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82091863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27521074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22401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0423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0513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03944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8394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Autres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7035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60107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Ski</a:t>
            </a:r>
          </a:p>
        </p:txBody>
      </p:sp>
      <p:sp>
        <p:nvSpPr>
          <p:cNvPr id="20483" name="ZoneTexte 5"/>
          <p:cNvSpPr txBox="1">
            <a:spLocks noChangeArrowheads="1"/>
          </p:cNvSpPr>
          <p:nvPr/>
        </p:nvSpPr>
        <p:spPr bwMode="auto">
          <a:xfrm>
            <a:off x="3665984" y="1823040"/>
            <a:ext cx="5401096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Thierry FRANCO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Brigitte MAZZINI BONNET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</a:t>
            </a:r>
            <a:r>
              <a:rPr lang="fr-FR" altLang="fr-FR" sz="1600" dirty="0" smtClean="0">
                <a:solidFill>
                  <a:srgbClr val="003366"/>
                </a:solidFill>
              </a:rPr>
              <a:t>Marjolaine ROULETTE</a:t>
            </a:r>
            <a:endParaRPr lang="fr-FR" altLang="fr-FR" sz="1600" dirty="0"/>
          </a:p>
        </p:txBody>
      </p:sp>
      <p:sp>
        <p:nvSpPr>
          <p:cNvPr id="20484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5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6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34066"/>
            <a:ext cx="348032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8A1E8F79-7875-4900-9FA0-41A0E0FD7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27995"/>
              </p:ext>
            </p:extLst>
          </p:nvPr>
        </p:nvGraphicFramePr>
        <p:xfrm>
          <a:off x="2195736" y="4365104"/>
          <a:ext cx="3822700" cy="1278255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601955952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12633892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96496197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53584123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74957792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078298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739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218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90017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2941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71721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8502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246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1847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Sports Aventure</a:t>
            </a:r>
          </a:p>
        </p:txBody>
      </p:sp>
      <p:sp>
        <p:nvSpPr>
          <p:cNvPr id="21507" name="ZoneTexte 5"/>
          <p:cNvSpPr txBox="1">
            <a:spLocks noChangeArrowheads="1"/>
          </p:cNvSpPr>
          <p:nvPr/>
        </p:nvSpPr>
        <p:spPr bwMode="auto">
          <a:xfrm>
            <a:off x="3779912" y="1889125"/>
            <a:ext cx="482503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Philippe RAYBAUD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Camille LIGER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</a:t>
            </a:r>
            <a:r>
              <a:rPr lang="fr-FR" altLang="fr-FR" sz="1600" dirty="0" smtClean="0">
                <a:solidFill>
                  <a:srgbClr val="003366"/>
                </a:solidFill>
              </a:rPr>
              <a:t>Audrey BAUDOIN</a:t>
            </a:r>
            <a:endParaRPr lang="fr-FR" altLang="fr-FR" sz="1600" dirty="0"/>
          </a:p>
        </p:txBody>
      </p:sp>
      <p:sp>
        <p:nvSpPr>
          <p:cNvPr id="21508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509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510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25538"/>
            <a:ext cx="2108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029ECB93-DA73-41BB-BEC5-1672C466C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58318"/>
              </p:ext>
            </p:extLst>
          </p:nvPr>
        </p:nvGraphicFramePr>
        <p:xfrm>
          <a:off x="2125469" y="4293096"/>
          <a:ext cx="3822700" cy="1278255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1426352836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37893584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2430653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4560056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80014081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49313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67112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09231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5351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8654937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09528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3778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Sports et Loisirs Enfants</a:t>
            </a:r>
          </a:p>
        </p:txBody>
      </p:sp>
      <p:sp>
        <p:nvSpPr>
          <p:cNvPr id="22531" name="ZoneTexte 5"/>
          <p:cNvSpPr txBox="1">
            <a:spLocks noChangeArrowheads="1"/>
          </p:cNvSpPr>
          <p:nvPr/>
        </p:nvSpPr>
        <p:spPr bwMode="auto">
          <a:xfrm>
            <a:off x="4568840" y="2106613"/>
            <a:ext cx="4681016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</a:t>
            </a:r>
            <a:r>
              <a:rPr lang="fr-FR" altLang="fr-FR" sz="1600" dirty="0" smtClean="0">
                <a:solidFill>
                  <a:srgbClr val="003366"/>
                </a:solidFill>
              </a:rPr>
              <a:t>Robert </a:t>
            </a:r>
            <a:r>
              <a:rPr lang="fr-FR" altLang="fr-FR" sz="1600" dirty="0">
                <a:solidFill>
                  <a:srgbClr val="003366"/>
                </a:solidFill>
              </a:rPr>
              <a:t>CREMONI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</a:t>
            </a:r>
            <a:r>
              <a:rPr lang="fr-FR" altLang="fr-FR" sz="1600" dirty="0" smtClean="0">
                <a:solidFill>
                  <a:srgbClr val="003366"/>
                </a:solidFill>
              </a:rPr>
              <a:t>Daniel </a:t>
            </a:r>
            <a:r>
              <a:rPr lang="fr-FR" altLang="fr-FR" sz="1600" dirty="0">
                <a:solidFill>
                  <a:srgbClr val="003366"/>
                </a:solidFill>
              </a:rPr>
              <a:t>BARTOLINI</a:t>
            </a:r>
          </a:p>
        </p:txBody>
      </p:sp>
      <p:sp>
        <p:nvSpPr>
          <p:cNvPr id="22532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2533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2534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85DF7A3B-17CC-4293-8A23-40B7E8205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85453"/>
              </p:ext>
            </p:extLst>
          </p:nvPr>
        </p:nvGraphicFramePr>
        <p:xfrm>
          <a:off x="2310413" y="4437112"/>
          <a:ext cx="3822700" cy="1278255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3129072521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387552959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6322327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72680072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5471404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37173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89059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347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2331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924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2498661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2097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391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17128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1738"/>
            <a:ext cx="4344988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Sports </a:t>
            </a:r>
            <a:r>
              <a:rPr lang="fr-FR" sz="2800" b="1" dirty="0" smtClean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PLUS</a:t>
            </a:r>
            <a:endParaRPr lang="fr-FR" sz="2800" b="1" dirty="0">
              <a:solidFill>
                <a:srgbClr val="D45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1" name="ZoneTexte 5"/>
          <p:cNvSpPr txBox="1">
            <a:spLocks noChangeArrowheads="1"/>
          </p:cNvSpPr>
          <p:nvPr/>
        </p:nvSpPr>
        <p:spPr bwMode="auto">
          <a:xfrm>
            <a:off x="4568840" y="2106613"/>
            <a:ext cx="4681016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</a:t>
            </a:r>
            <a:r>
              <a:rPr lang="fr-FR" altLang="fr-FR" sz="1600" dirty="0" smtClean="0">
                <a:solidFill>
                  <a:srgbClr val="003366"/>
                </a:solidFill>
              </a:rPr>
              <a:t>Jean-Pierre VIDAMENT</a:t>
            </a:r>
            <a:endParaRPr lang="fr-FR" altLang="fr-FR" sz="16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</a:t>
            </a:r>
            <a:r>
              <a:rPr lang="fr-FR" altLang="fr-FR" sz="1600" dirty="0" smtClean="0">
                <a:solidFill>
                  <a:srgbClr val="003366"/>
                </a:solidFill>
              </a:rPr>
              <a:t>Daniel </a:t>
            </a:r>
            <a:r>
              <a:rPr lang="fr-FR" altLang="fr-FR" sz="1600" dirty="0">
                <a:solidFill>
                  <a:srgbClr val="003366"/>
                </a:solidFill>
              </a:rPr>
              <a:t>BARTOLINI</a:t>
            </a:r>
          </a:p>
        </p:txBody>
      </p:sp>
      <p:sp>
        <p:nvSpPr>
          <p:cNvPr id="22532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2533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2534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85DF7A3B-17CC-4293-8A23-40B7E8205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84451"/>
              </p:ext>
            </p:extLst>
          </p:nvPr>
        </p:nvGraphicFramePr>
        <p:xfrm>
          <a:off x="2657490" y="4393691"/>
          <a:ext cx="3822700" cy="1278255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3129072521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387552959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6322327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72680072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5471404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37173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89059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2331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79240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2498661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72097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2171282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6" y="2646191"/>
            <a:ext cx="1706880" cy="1714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025525"/>
            <a:ext cx="1714500" cy="17145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81" y="1726089"/>
            <a:ext cx="209550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5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Arts Martiaux</a:t>
            </a:r>
          </a:p>
        </p:txBody>
      </p:sp>
      <p:sp>
        <p:nvSpPr>
          <p:cNvPr id="4099" name="ZoneTexte 5"/>
          <p:cNvSpPr txBox="1">
            <a:spLocks noChangeArrowheads="1"/>
          </p:cNvSpPr>
          <p:nvPr/>
        </p:nvSpPr>
        <p:spPr bwMode="auto">
          <a:xfrm>
            <a:off x="3707904" y="1551781"/>
            <a:ext cx="5041056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Sandra COGNE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Sébastien VENIGER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Daniel BRIGNON</a:t>
            </a:r>
            <a:endParaRPr lang="fr-FR" altLang="fr-FR" sz="1600" dirty="0"/>
          </a:p>
        </p:txBody>
      </p:sp>
      <p:sp>
        <p:nvSpPr>
          <p:cNvPr id="4100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6" y="1196975"/>
            <a:ext cx="24161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22320EF5-0F92-4B35-BCBE-94CBAE977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83362"/>
              </p:ext>
            </p:extLst>
          </p:nvPr>
        </p:nvGraphicFramePr>
        <p:xfrm>
          <a:off x="1979712" y="4005064"/>
          <a:ext cx="4572000" cy="1278255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2945829742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258612862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91668055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5223883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74400482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66432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879577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1123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9837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534185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6247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5257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Squash</a:t>
            </a:r>
          </a:p>
        </p:txBody>
      </p:sp>
      <p:sp>
        <p:nvSpPr>
          <p:cNvPr id="23555" name="ZoneTexte 5"/>
          <p:cNvSpPr txBox="1">
            <a:spLocks noChangeArrowheads="1"/>
          </p:cNvSpPr>
          <p:nvPr/>
        </p:nvSpPr>
        <p:spPr bwMode="auto">
          <a:xfrm>
            <a:off x="3129265" y="1905347"/>
            <a:ext cx="518507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Didier AUBERT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Hadrien LE GOFF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Jean-Michel VALERY</a:t>
            </a:r>
            <a:endParaRPr lang="fr-FR" altLang="fr-FR" sz="1600" dirty="0"/>
          </a:p>
        </p:txBody>
      </p:sp>
      <p:sp>
        <p:nvSpPr>
          <p:cNvPr id="23556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3557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3558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4" y="1268760"/>
            <a:ext cx="14668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8E62CA63-5FCD-4842-9F42-6F4BBBF3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47398"/>
              </p:ext>
            </p:extLst>
          </p:nvPr>
        </p:nvGraphicFramePr>
        <p:xfrm>
          <a:off x="2051720" y="4437112"/>
          <a:ext cx="3822700" cy="1278255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1979035763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409008782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86219904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0264056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64202532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26263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85065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42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5317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6127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2473142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9454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44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2722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Tennis</a:t>
            </a:r>
          </a:p>
        </p:txBody>
      </p:sp>
      <p:sp>
        <p:nvSpPr>
          <p:cNvPr id="24579" name="ZoneTexte 5"/>
          <p:cNvSpPr txBox="1">
            <a:spLocks noChangeArrowheads="1"/>
          </p:cNvSpPr>
          <p:nvPr/>
        </p:nvSpPr>
        <p:spPr bwMode="auto">
          <a:xfrm>
            <a:off x="3146425" y="1756929"/>
            <a:ext cx="5761136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Michel FOUQUET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Christophe PIRA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Laurence VAN DE MERGHEL</a:t>
            </a:r>
            <a:endParaRPr lang="fr-FR" altLang="fr-FR" sz="1600" dirty="0"/>
          </a:p>
        </p:txBody>
      </p:sp>
      <p:sp>
        <p:nvSpPr>
          <p:cNvPr id="24580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4581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4582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9197"/>
            <a:ext cx="2381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65C3A18D-1FCB-4D17-A682-4CF74853C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29538"/>
              </p:ext>
            </p:extLst>
          </p:nvPr>
        </p:nvGraphicFramePr>
        <p:xfrm>
          <a:off x="2051720" y="4149080"/>
          <a:ext cx="3822700" cy="1278255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1783585996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160190823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37340768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53758244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4112123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48772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98018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5346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36076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968001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0191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34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314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Volley-Ball</a:t>
            </a:r>
          </a:p>
        </p:txBody>
      </p:sp>
      <p:sp>
        <p:nvSpPr>
          <p:cNvPr id="26627" name="ZoneTexte 5"/>
          <p:cNvSpPr txBox="1">
            <a:spLocks noChangeArrowheads="1"/>
          </p:cNvSpPr>
          <p:nvPr/>
        </p:nvSpPr>
        <p:spPr bwMode="auto">
          <a:xfrm>
            <a:off x="3146425" y="2085181"/>
            <a:ext cx="561712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Pierre-Emmanuel GUISNET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Frédéric MARIOTTO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</a:t>
            </a:r>
            <a:r>
              <a:rPr lang="fr-FR" altLang="fr-FR" sz="1600" dirty="0" smtClean="0">
                <a:solidFill>
                  <a:srgbClr val="003366"/>
                </a:solidFill>
              </a:rPr>
              <a:t>Mathieu BOUILLAULT</a:t>
            </a:r>
            <a:endParaRPr lang="fr-FR" altLang="fr-FR" sz="1600" dirty="0"/>
          </a:p>
        </p:txBody>
      </p:sp>
      <p:sp>
        <p:nvSpPr>
          <p:cNvPr id="26628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6629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6630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1738"/>
            <a:ext cx="21717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88A35B13-F6DA-479E-933A-1E32DA605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44395"/>
              </p:ext>
            </p:extLst>
          </p:nvPr>
        </p:nvGraphicFramePr>
        <p:xfrm>
          <a:off x="2132285" y="4509120"/>
          <a:ext cx="3822700" cy="1459230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1572114818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177850251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13029047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87844136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00293791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23729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72825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457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7413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1691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Autres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40848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6842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08317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3"/>
          <p:cNvSpPr txBox="1">
            <a:spLocks noChangeArrowheads="1"/>
          </p:cNvSpPr>
          <p:nvPr/>
        </p:nvSpPr>
        <p:spPr bwMode="auto">
          <a:xfrm>
            <a:off x="0" y="530225"/>
            <a:ext cx="91440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D45600"/>
                </a:solidFill>
              </a:rPr>
              <a:t>Synthèse ASL</a:t>
            </a:r>
            <a:endParaRPr lang="fr-FR" altLang="fr-FR" sz="2800" b="1" dirty="0">
              <a:solidFill>
                <a:srgbClr val="D45600"/>
              </a:solidFill>
            </a:endParaRPr>
          </a:p>
        </p:txBody>
      </p:sp>
      <p:sp>
        <p:nvSpPr>
          <p:cNvPr id="27652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3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4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1597AD8-B344-4726-BDD2-BA63807BC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89816"/>
              </p:ext>
            </p:extLst>
          </p:nvPr>
        </p:nvGraphicFramePr>
        <p:xfrm>
          <a:off x="1475656" y="2348880"/>
          <a:ext cx="5256585" cy="2646045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162018646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379831862"/>
                    </a:ext>
                  </a:extLst>
                </a:gridCol>
                <a:gridCol w="1095974">
                  <a:extLst>
                    <a:ext uri="{9D8B030D-6E8A-4147-A177-3AD203B41FA5}">
                      <a16:colId xmlns:a16="http://schemas.microsoft.com/office/drawing/2014/main" xmlns="" val="1077818593"/>
                    </a:ext>
                  </a:extLst>
                </a:gridCol>
                <a:gridCol w="920251">
                  <a:extLst>
                    <a:ext uri="{9D8B030D-6E8A-4147-A177-3AD203B41FA5}">
                      <a16:colId xmlns:a16="http://schemas.microsoft.com/office/drawing/2014/main" xmlns="" val="302933555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64052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2364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787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151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365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96522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99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28755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875265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Autres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fr-FR" sz="16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5302511"/>
                  </a:ext>
                </a:extLst>
              </a:tr>
              <a:tr h="857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69521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907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167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414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87271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1488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02947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15888"/>
            <a:ext cx="91440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Rapport financier </a:t>
            </a:r>
            <a:r>
              <a:rPr lang="fr-FR" sz="2800" b="1" dirty="0" smtClean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2019</a:t>
            </a:r>
            <a:endParaRPr lang="fr-FR" sz="2800" b="1" dirty="0">
              <a:solidFill>
                <a:srgbClr val="D45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2514"/>
              </p:ext>
            </p:extLst>
          </p:nvPr>
        </p:nvGraphicFramePr>
        <p:xfrm>
          <a:off x="35496" y="692696"/>
          <a:ext cx="9108501" cy="5544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635"/>
                <a:gridCol w="493686"/>
                <a:gridCol w="536002"/>
                <a:gridCol w="536002"/>
                <a:gridCol w="562449"/>
                <a:gridCol w="414343"/>
                <a:gridCol w="477817"/>
                <a:gridCol w="520133"/>
                <a:gridCol w="477817"/>
                <a:gridCol w="520133"/>
                <a:gridCol w="477817"/>
                <a:gridCol w="477817"/>
                <a:gridCol w="477817"/>
                <a:gridCol w="451370"/>
                <a:gridCol w="477817"/>
                <a:gridCol w="414343"/>
                <a:gridCol w="520133"/>
                <a:gridCol w="451370"/>
              </a:tblGrid>
              <a:tr h="105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Sections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0-Solde début année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0-SUBVENTION C.E.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0-SUBVENTION RECUE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SUBVENTION SECTION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FRAIS DIVERS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EQUIPEMENT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SUBVENTION 030%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BILLETTERIE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CORPO 100%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LICENCES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SECURITE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ANIMATION 100%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ADHESION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CORPO 030%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SUBVENTION 000%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SUBVENTION 080%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Solde fin d'année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vert="vert270" anchor="ctr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ASL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482,66 €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153 000,00 €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-153 158,88 €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323,78 €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_ASL_SECTION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51,38 €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-51,38 €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ARTS MARTIAUX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632,74 €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2 500,00 €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-105,00 €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-2 480,20 €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547,54 €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BASKET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23,12 €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92,60 €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-510,00 €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-115,50 €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490,22 €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COURSE A PIED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629,08 €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5 500,00 €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-5 097,52 €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-573,00 €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458,56 €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CYCLISME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40,04 €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-3 779,06 €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-325,90 €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-1 861,04 €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74,04 €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DANSE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600,38 €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2 500,00 €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-99,64 €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-2 914,50 €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86,24 €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FOOTBALL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1 044,52 €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7 000,00 €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-9,00 €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-1 228,88 €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-3 678,70 €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-630,00 €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-135,00 €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-856,00 €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915,00 €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-1 200,00 €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1 221,94 €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GOLF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957,29 €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-15,06 €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-2 345,00 €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540,20 €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-260,00 €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-1 526,50 €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1 350,93 €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GYMNASTIQUE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6 088,25 €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16 500,00 €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-121,50 €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-22 462,22 €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4,53 €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KARTING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650,49 €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-1 756,26 €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-1 831,04 €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-213,72 €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-150,53 €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KITE_SURF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1 927,37 €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1 500,00 €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-1 481,20 €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-708,23 €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-318,84 €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919,10 €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NATATION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244,87 €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-1,44 €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-3 224,00 €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-186,00 €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205,00 €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38,43 €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NAUTISME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279,19 €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16 000,00 €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-19,60 €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-1 927,70 €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-12 564,37 €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-150,00 €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-1 570,84 €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46,68 €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PADEL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440,75 €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-354,80 €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-16,00 €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-390,00 €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179,95 €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PLONGEE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693,05 €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3 500,00 €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-1 018,13 €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-998,00 €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-214,84 €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-210,00 €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120,00 €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-213,80 €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1 658,28 €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RANDO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464,67 €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-128,00 €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12,00 €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348,67 €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SKI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532,11 €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13 700,00 €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-101,83 €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-23,18 €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-13 279,56 €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-377,99 €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449,55 €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SPORT AVENTURE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99,07 €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3 500,00 €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-0,18 €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-504,16 €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-1 540,77 €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-1 545,00 €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8,96 €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SPORT Lois. Enf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257,00 €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47 502,50 €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-48 171,00 €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-411,50 €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SPORT Plus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109,60 €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2 700,00 €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-2 489,00 €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320,60 €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SQUASH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219,08 €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7 500,00 €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-1 687,23 €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299,10 €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-2 730,00 €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-1 542,00 €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-782,00 €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-316,85 €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959,10 €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TENNIS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413,40 €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5 000,00 €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-4 212,00 €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-508,00 €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-650,18 €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43,22 €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118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VOLLEY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705,00 €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-540,00 €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-165,00 €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  <a:tr h="236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Total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16 828,73 €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153 000,00 €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153 158,88 €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-153 158,88 €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-417,63 €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-8 808,71 €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-54 972,27 €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-7 318,10 €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-28 424,01 €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-2 343,14 €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-2 071,04 €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-4 743,55 €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1 237,00 €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-4 614,19 €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-213,80 €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-48 171,00 €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</a:rPr>
                        <a:t>8 968,29 €</a:t>
                      </a:r>
                      <a:endParaRPr lang="fr-F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302" marR="22302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15888"/>
            <a:ext cx="91440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Budget </a:t>
            </a:r>
            <a:r>
              <a:rPr lang="fr-FR" sz="2800" b="1" dirty="0" smtClean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2020</a:t>
            </a:r>
            <a:endParaRPr lang="fr-FR" sz="2800" b="1" dirty="0">
              <a:solidFill>
                <a:srgbClr val="D456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703784"/>
              </p:ext>
            </p:extLst>
          </p:nvPr>
        </p:nvGraphicFramePr>
        <p:xfrm>
          <a:off x="899592" y="836712"/>
          <a:ext cx="7128792" cy="5688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752"/>
                <a:gridCol w="1572680"/>
                <a:gridCol w="1572680"/>
                <a:gridCol w="1572680"/>
              </a:tblGrid>
              <a:tr h="102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Sections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BUDGET 2019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Reçu 2019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BUDGET 2020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vert="vert270" anchor="ctr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ASL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_ASL_SECTION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51,38 €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ARTS MARTIAUX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BASKET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COURSE A PIED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CYCLISME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DANSE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FOOTBALL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GOLF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GYMNASTIQUE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27 000,00 €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22 000,00 €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KARTING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KITE_SURF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NATATION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NAUTISME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18 000,00 €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PADEL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750,00 €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PLONGEE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RANDO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SKI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13 700,00 €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SPORT AVENTURE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SPORT Lois. Enf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45 000,00 €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47 502,50 €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SPORT Plus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2 700,00 €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SQUASH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8 500,00 €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TENNIS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6 000,00 €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VOLLEY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750,00 €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705,00 €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  <a:tr h="186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153 000,00 €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153 158,88 €</a:t>
                      </a:r>
                      <a:endParaRPr lang="fr-F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128 000,00 €</a:t>
                      </a:r>
                      <a:endParaRPr lang="fr-F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9" marR="36479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83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3"/>
          <p:cNvSpPr txBox="1">
            <a:spLocks noChangeArrowheads="1"/>
          </p:cNvSpPr>
          <p:nvPr/>
        </p:nvSpPr>
        <p:spPr bwMode="auto">
          <a:xfrm>
            <a:off x="0" y="530225"/>
            <a:ext cx="91440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D45600"/>
                </a:solidFill>
              </a:rPr>
              <a:t>Bureau ASL</a:t>
            </a:r>
            <a:endParaRPr lang="fr-FR" altLang="fr-FR" sz="2800" b="1" dirty="0">
              <a:solidFill>
                <a:srgbClr val="D45600"/>
              </a:solidFill>
            </a:endParaRPr>
          </a:p>
        </p:txBody>
      </p:sp>
      <p:sp>
        <p:nvSpPr>
          <p:cNvPr id="27651" name="ZoneTexte 5"/>
          <p:cNvSpPr txBox="1">
            <a:spLocks noChangeArrowheads="1"/>
          </p:cNvSpPr>
          <p:nvPr/>
        </p:nvSpPr>
        <p:spPr bwMode="auto">
          <a:xfrm>
            <a:off x="155575" y="1720851"/>
            <a:ext cx="4344417" cy="22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</a:t>
            </a:r>
            <a:r>
              <a:rPr lang="fr-FR" altLang="fr-FR" sz="1600" dirty="0" smtClean="0">
                <a:solidFill>
                  <a:srgbClr val="003366"/>
                </a:solidFill>
              </a:rPr>
              <a:t>William </a:t>
            </a:r>
            <a:r>
              <a:rPr lang="fr-FR" altLang="fr-FR" sz="1600" dirty="0">
                <a:solidFill>
                  <a:srgbClr val="003366"/>
                </a:solidFill>
              </a:rPr>
              <a:t>CHAUMEL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</a:t>
            </a:r>
            <a:r>
              <a:rPr lang="fr-FR" altLang="fr-FR" sz="1600" dirty="0" smtClean="0">
                <a:solidFill>
                  <a:srgbClr val="003366"/>
                </a:solidFill>
              </a:rPr>
              <a:t>Daniel </a:t>
            </a:r>
            <a:r>
              <a:rPr lang="fr-FR" altLang="fr-FR" sz="1600" dirty="0">
                <a:solidFill>
                  <a:srgbClr val="003366"/>
                </a:solidFill>
              </a:rPr>
              <a:t>BARTOLINI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Secrétaires	: </a:t>
            </a:r>
            <a:r>
              <a:rPr lang="fr-FR" altLang="fr-FR" sz="1600" dirty="0" smtClean="0">
                <a:solidFill>
                  <a:srgbClr val="003366"/>
                </a:solidFill>
              </a:rPr>
              <a:t>Dominique </a:t>
            </a:r>
            <a:r>
              <a:rPr lang="fr-FR" altLang="fr-FR" sz="1600" dirty="0">
                <a:solidFill>
                  <a:srgbClr val="003366"/>
                </a:solidFill>
              </a:rPr>
              <a:t>BOUSQUET</a:t>
            </a:r>
            <a:br>
              <a:rPr lang="fr-FR" altLang="fr-FR" sz="1600" dirty="0">
                <a:solidFill>
                  <a:srgbClr val="003366"/>
                </a:solidFill>
              </a:rPr>
            </a:br>
            <a:r>
              <a:rPr lang="fr-FR" altLang="fr-FR" sz="1600" dirty="0">
                <a:solidFill>
                  <a:srgbClr val="003366"/>
                </a:solidFill>
              </a:rPr>
              <a:t>		</a:t>
            </a:r>
            <a:r>
              <a:rPr lang="fr-FR" altLang="fr-FR" sz="1600" dirty="0" smtClean="0">
                <a:solidFill>
                  <a:srgbClr val="003366"/>
                </a:solidFill>
              </a:rPr>
              <a:t>  David </a:t>
            </a:r>
            <a:r>
              <a:rPr lang="fr-FR" altLang="fr-FR" sz="1600" dirty="0">
                <a:solidFill>
                  <a:srgbClr val="003366"/>
                </a:solidFill>
              </a:rPr>
              <a:t>BEN GHOZI</a:t>
            </a:r>
            <a:br>
              <a:rPr lang="fr-FR" altLang="fr-FR" sz="1600" dirty="0">
                <a:solidFill>
                  <a:srgbClr val="003366"/>
                </a:solidFill>
              </a:rPr>
            </a:br>
            <a:r>
              <a:rPr lang="fr-FR" altLang="fr-FR" sz="1600" dirty="0">
                <a:solidFill>
                  <a:srgbClr val="003366"/>
                </a:solidFill>
              </a:rPr>
              <a:t>		</a:t>
            </a:r>
            <a:r>
              <a:rPr lang="fr-FR" altLang="fr-FR" sz="1600" dirty="0" smtClean="0">
                <a:solidFill>
                  <a:srgbClr val="003366"/>
                </a:solidFill>
              </a:rPr>
              <a:t>  Michel </a:t>
            </a:r>
            <a:r>
              <a:rPr lang="fr-FR" altLang="fr-FR" sz="1600" dirty="0">
                <a:solidFill>
                  <a:srgbClr val="003366"/>
                </a:solidFill>
              </a:rPr>
              <a:t>FOUQUET</a:t>
            </a:r>
            <a:br>
              <a:rPr lang="fr-FR" altLang="fr-FR" sz="1600" dirty="0">
                <a:solidFill>
                  <a:srgbClr val="003366"/>
                </a:solidFill>
              </a:rPr>
            </a:br>
            <a:r>
              <a:rPr lang="fr-FR" altLang="fr-FR" sz="1600" dirty="0">
                <a:solidFill>
                  <a:srgbClr val="003366"/>
                </a:solidFill>
              </a:rPr>
              <a:t>		</a:t>
            </a:r>
            <a:r>
              <a:rPr lang="fr-FR" altLang="fr-FR" sz="1600" dirty="0" smtClean="0">
                <a:solidFill>
                  <a:srgbClr val="003366"/>
                </a:solidFill>
              </a:rPr>
              <a:t>  Thierry FRANCO</a:t>
            </a:r>
            <a:br>
              <a:rPr lang="fr-FR" altLang="fr-FR" sz="1600" dirty="0" smtClean="0">
                <a:solidFill>
                  <a:srgbClr val="003366"/>
                </a:solidFill>
              </a:rPr>
            </a:br>
            <a:r>
              <a:rPr lang="fr-FR" altLang="fr-FR" sz="1600" dirty="0" smtClean="0">
                <a:solidFill>
                  <a:srgbClr val="003366"/>
                </a:solidFill>
              </a:rPr>
              <a:t>		  Sébastien HERMIL</a:t>
            </a:r>
            <a:r>
              <a:rPr lang="fr-FR" altLang="fr-FR" sz="1600" dirty="0">
                <a:solidFill>
                  <a:srgbClr val="003366"/>
                </a:solidFill>
              </a:rPr>
              <a:t/>
            </a:r>
            <a:br>
              <a:rPr lang="fr-FR" altLang="fr-FR" sz="1600" dirty="0">
                <a:solidFill>
                  <a:srgbClr val="003366"/>
                </a:solidFill>
              </a:rPr>
            </a:br>
            <a:r>
              <a:rPr lang="fr-FR" altLang="fr-FR" sz="1600" dirty="0">
                <a:solidFill>
                  <a:srgbClr val="003366"/>
                </a:solidFill>
              </a:rPr>
              <a:t>		</a:t>
            </a:r>
            <a:r>
              <a:rPr lang="fr-FR" altLang="fr-FR" sz="1600" dirty="0" smtClean="0">
                <a:solidFill>
                  <a:srgbClr val="003366"/>
                </a:solidFill>
              </a:rPr>
              <a:t>  Patrick </a:t>
            </a:r>
            <a:r>
              <a:rPr lang="fr-FR" altLang="fr-FR" sz="1600" dirty="0">
                <a:solidFill>
                  <a:srgbClr val="003366"/>
                </a:solidFill>
              </a:rPr>
              <a:t>LAUDANSKI</a:t>
            </a:r>
            <a:endParaRPr lang="fr-FR" altLang="fr-FR" sz="1600" dirty="0"/>
          </a:p>
        </p:txBody>
      </p:sp>
      <p:sp>
        <p:nvSpPr>
          <p:cNvPr id="27652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3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4" name="AutoShape 4" descr="Padel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55575" y="1201738"/>
            <a:ext cx="4161056" cy="519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D45600"/>
                </a:solidFill>
              </a:rPr>
              <a:t>2019</a:t>
            </a:r>
            <a:endParaRPr lang="fr-FR" altLang="fr-FR" sz="2800" b="1" dirty="0">
              <a:solidFill>
                <a:srgbClr val="D45600"/>
              </a:solidFill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4716016" y="1201738"/>
            <a:ext cx="4161056" cy="51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D45600"/>
                </a:solidFill>
              </a:rPr>
              <a:t>2020</a:t>
            </a:r>
            <a:endParaRPr lang="fr-FR" altLang="fr-FR" sz="2800" b="1" dirty="0">
              <a:solidFill>
                <a:srgbClr val="D45600"/>
              </a:solidFill>
            </a:endParaRP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4624335" y="1720851"/>
            <a:ext cx="4344417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</a:t>
            </a:r>
            <a:r>
              <a:rPr lang="fr-FR" altLang="fr-FR" sz="1600" dirty="0" smtClean="0">
                <a:solidFill>
                  <a:srgbClr val="003366"/>
                </a:solidFill>
              </a:rPr>
              <a:t>William </a:t>
            </a:r>
            <a:r>
              <a:rPr lang="fr-FR" altLang="fr-FR" sz="1600" dirty="0">
                <a:solidFill>
                  <a:srgbClr val="003366"/>
                </a:solidFill>
              </a:rPr>
              <a:t>CHAUMEL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 smtClean="0">
                <a:solidFill>
                  <a:srgbClr val="003366"/>
                </a:solidFill>
              </a:rPr>
              <a:t>Vice Président	: 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 smtClean="0">
                <a:solidFill>
                  <a:srgbClr val="003366"/>
                </a:solidFill>
              </a:rPr>
              <a:t>Trésorier</a:t>
            </a:r>
            <a:r>
              <a:rPr lang="fr-FR" altLang="fr-FR" sz="1600" dirty="0">
                <a:solidFill>
                  <a:srgbClr val="003366"/>
                </a:solidFill>
              </a:rPr>
              <a:t>	: </a:t>
            </a:r>
            <a:r>
              <a:rPr lang="fr-FR" altLang="fr-FR" sz="1600" dirty="0" smtClean="0">
                <a:solidFill>
                  <a:srgbClr val="003366"/>
                </a:solidFill>
              </a:rPr>
              <a:t>Daniel </a:t>
            </a:r>
            <a:r>
              <a:rPr lang="fr-FR" altLang="fr-FR" sz="1600" dirty="0">
                <a:solidFill>
                  <a:srgbClr val="003366"/>
                </a:solidFill>
              </a:rPr>
              <a:t>BARTOLINI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Secrétaires	: </a:t>
            </a:r>
            <a:r>
              <a:rPr lang="fr-FR" altLang="fr-FR" sz="1600" dirty="0" smtClean="0">
                <a:solidFill>
                  <a:srgbClr val="003366"/>
                </a:solidFill>
              </a:rPr>
              <a:t>Dominique </a:t>
            </a:r>
            <a:r>
              <a:rPr lang="fr-FR" altLang="fr-FR" sz="1600" dirty="0">
                <a:solidFill>
                  <a:srgbClr val="003366"/>
                </a:solidFill>
              </a:rPr>
              <a:t>BOUSQUET</a:t>
            </a:r>
            <a:br>
              <a:rPr lang="fr-FR" altLang="fr-FR" sz="1600" dirty="0">
                <a:solidFill>
                  <a:srgbClr val="003366"/>
                </a:solidFill>
              </a:rPr>
            </a:br>
            <a:r>
              <a:rPr lang="fr-FR" altLang="fr-FR" sz="1600" dirty="0">
                <a:solidFill>
                  <a:srgbClr val="003366"/>
                </a:solidFill>
              </a:rPr>
              <a:t>		</a:t>
            </a:r>
            <a:r>
              <a:rPr lang="fr-FR" altLang="fr-FR" sz="1600" dirty="0" smtClean="0">
                <a:solidFill>
                  <a:srgbClr val="003366"/>
                </a:solidFill>
              </a:rPr>
              <a:t>  </a:t>
            </a:r>
            <a:r>
              <a:rPr lang="fr-FR" altLang="fr-FR" sz="1600" strike="dblStrike" dirty="0" smtClean="0">
                <a:solidFill>
                  <a:srgbClr val="003366"/>
                </a:solidFill>
              </a:rPr>
              <a:t>David </a:t>
            </a:r>
            <a:r>
              <a:rPr lang="fr-FR" altLang="fr-FR" sz="1600" strike="dblStrike" dirty="0">
                <a:solidFill>
                  <a:srgbClr val="003366"/>
                </a:solidFill>
              </a:rPr>
              <a:t>BEN GHOZI</a:t>
            </a:r>
            <a:r>
              <a:rPr lang="fr-FR" altLang="fr-FR" sz="1600" dirty="0">
                <a:solidFill>
                  <a:srgbClr val="003366"/>
                </a:solidFill>
              </a:rPr>
              <a:t/>
            </a:r>
            <a:br>
              <a:rPr lang="fr-FR" altLang="fr-FR" sz="1600" dirty="0">
                <a:solidFill>
                  <a:srgbClr val="003366"/>
                </a:solidFill>
              </a:rPr>
            </a:br>
            <a:r>
              <a:rPr lang="fr-FR" altLang="fr-FR" sz="1600" dirty="0">
                <a:solidFill>
                  <a:srgbClr val="003366"/>
                </a:solidFill>
              </a:rPr>
              <a:t>		</a:t>
            </a:r>
            <a:r>
              <a:rPr lang="fr-FR" altLang="fr-FR" sz="1600" dirty="0" smtClean="0">
                <a:solidFill>
                  <a:srgbClr val="003366"/>
                </a:solidFill>
              </a:rPr>
              <a:t>  Michel </a:t>
            </a:r>
            <a:r>
              <a:rPr lang="fr-FR" altLang="fr-FR" sz="1600" dirty="0">
                <a:solidFill>
                  <a:srgbClr val="003366"/>
                </a:solidFill>
              </a:rPr>
              <a:t>FOUQUET</a:t>
            </a:r>
            <a:br>
              <a:rPr lang="fr-FR" altLang="fr-FR" sz="1600" dirty="0">
                <a:solidFill>
                  <a:srgbClr val="003366"/>
                </a:solidFill>
              </a:rPr>
            </a:br>
            <a:r>
              <a:rPr lang="fr-FR" altLang="fr-FR" sz="1600" dirty="0">
                <a:solidFill>
                  <a:srgbClr val="003366"/>
                </a:solidFill>
              </a:rPr>
              <a:t>		</a:t>
            </a:r>
            <a:r>
              <a:rPr lang="fr-FR" altLang="fr-FR" sz="1600" dirty="0" smtClean="0">
                <a:solidFill>
                  <a:srgbClr val="003366"/>
                </a:solidFill>
              </a:rPr>
              <a:t>  Thierry FRANCO</a:t>
            </a:r>
            <a:br>
              <a:rPr lang="fr-FR" altLang="fr-FR" sz="1600" dirty="0" smtClean="0">
                <a:solidFill>
                  <a:srgbClr val="003366"/>
                </a:solidFill>
              </a:rPr>
            </a:br>
            <a:r>
              <a:rPr lang="fr-FR" altLang="fr-FR" sz="1600" dirty="0" smtClean="0">
                <a:solidFill>
                  <a:srgbClr val="003366"/>
                </a:solidFill>
              </a:rPr>
              <a:t>		  Sébastien HERMIL</a:t>
            </a:r>
            <a:r>
              <a:rPr lang="fr-FR" altLang="fr-FR" sz="1600" dirty="0">
                <a:solidFill>
                  <a:srgbClr val="003366"/>
                </a:solidFill>
              </a:rPr>
              <a:t/>
            </a:r>
            <a:br>
              <a:rPr lang="fr-FR" altLang="fr-FR" sz="1600" dirty="0">
                <a:solidFill>
                  <a:srgbClr val="003366"/>
                </a:solidFill>
              </a:rPr>
            </a:br>
            <a:r>
              <a:rPr lang="fr-FR" altLang="fr-FR" sz="1600" dirty="0">
                <a:solidFill>
                  <a:srgbClr val="003366"/>
                </a:solidFill>
              </a:rPr>
              <a:t>		</a:t>
            </a:r>
            <a:r>
              <a:rPr lang="fr-FR" altLang="fr-FR" sz="1600" dirty="0" smtClean="0">
                <a:solidFill>
                  <a:srgbClr val="003366"/>
                </a:solidFill>
              </a:rPr>
              <a:t>  </a:t>
            </a:r>
            <a:r>
              <a:rPr lang="fr-FR" altLang="fr-FR" sz="1600" strike="dblStrike" dirty="0" smtClean="0">
                <a:solidFill>
                  <a:srgbClr val="003366"/>
                </a:solidFill>
              </a:rPr>
              <a:t>Patrick </a:t>
            </a:r>
            <a:r>
              <a:rPr lang="fr-FR" altLang="fr-FR" sz="1600" strike="dblStrike" dirty="0">
                <a:solidFill>
                  <a:srgbClr val="003366"/>
                </a:solidFill>
              </a:rPr>
              <a:t>LAUDANSKI</a:t>
            </a:r>
            <a:endParaRPr lang="fr-FR" altLang="fr-FR" sz="1600" strike="dblStrike" dirty="0"/>
          </a:p>
        </p:txBody>
      </p:sp>
    </p:spTree>
    <p:extLst>
      <p:ext uri="{BB962C8B-B14F-4D97-AF65-F5344CB8AC3E}">
        <p14:creationId xmlns:p14="http://schemas.microsoft.com/office/powerpoint/2010/main" val="369384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Evolutions Statuts / Règlement ASL</a:t>
            </a:r>
            <a:endParaRPr lang="fr-FR" sz="2800" b="1" dirty="0">
              <a:solidFill>
                <a:srgbClr val="D45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5" name="ZoneTexte 4"/>
          <p:cNvSpPr txBox="1">
            <a:spLocks noChangeArrowheads="1"/>
          </p:cNvSpPr>
          <p:nvPr/>
        </p:nvSpPr>
        <p:spPr bwMode="auto">
          <a:xfrm>
            <a:off x="468312" y="1773238"/>
            <a:ext cx="8675687" cy="446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CE TUS Sophia </a:t>
            </a:r>
            <a:r>
              <a:rPr lang="fr-FR" altLang="fr-FR" sz="1800" dirty="0" smtClean="0">
                <a:solidFill>
                  <a:srgbClr val="003366"/>
                </a:solidFill>
                <a:sym typeface="Wingdings" panose="05000000000000000000" pitchFamily="2" charset="2"/>
              </a:rPr>
              <a:t> CSE Thales Sophia</a:t>
            </a: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Subvention portée de 30% à 50%, pour les activités classiques et les frais d’hébergement Corpo</a:t>
            </a: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Plafond porté de 130€ / an à 150€ </a:t>
            </a:r>
            <a:r>
              <a:rPr lang="fr-FR" altLang="fr-FR" sz="1800" dirty="0">
                <a:solidFill>
                  <a:srgbClr val="003366"/>
                </a:solidFill>
              </a:rPr>
              <a:t>/ </a:t>
            </a:r>
            <a:r>
              <a:rPr lang="fr-FR" altLang="fr-FR" sz="1800" dirty="0" smtClean="0">
                <a:solidFill>
                  <a:srgbClr val="003366"/>
                </a:solidFill>
              </a:rPr>
              <a:t>an, pour </a:t>
            </a:r>
            <a:r>
              <a:rPr lang="fr-FR" altLang="fr-FR" sz="1800" dirty="0">
                <a:solidFill>
                  <a:srgbClr val="003366"/>
                </a:solidFill>
              </a:rPr>
              <a:t>les activités classiques et les frais d’hébergement Corpo</a:t>
            </a:r>
            <a:endParaRPr lang="fr-FR" altLang="fr-FR" sz="1800" dirty="0" smtClean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 smtClean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La billetterie reste subventionnée à 30%</a:t>
            </a: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Prise en charge des frais de déplacement Corpo jusqu’à 100% (modulo le budget supplémentaire de 5K€ versés par le CSE)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2328600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Signataires </a:t>
            </a:r>
            <a:r>
              <a:rPr lang="fr-FR" sz="2800" b="1" dirty="0" smtClean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BPMED</a:t>
            </a:r>
            <a:endParaRPr lang="fr-FR" sz="2800" b="1" dirty="0">
              <a:solidFill>
                <a:srgbClr val="D456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78291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Section Billetterie</a:t>
            </a:r>
          </a:p>
        </p:txBody>
      </p:sp>
      <p:sp>
        <p:nvSpPr>
          <p:cNvPr id="33795" name="ZoneTexte 4"/>
          <p:cNvSpPr txBox="1">
            <a:spLocks noChangeArrowheads="1"/>
          </p:cNvSpPr>
          <p:nvPr/>
        </p:nvSpPr>
        <p:spPr bwMode="auto">
          <a:xfrm>
            <a:off x="468312" y="1773238"/>
            <a:ext cx="86756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Pris en charge par les sections sur leur périmètre d’activités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Budget à part (hors budget de fonctionnement de la section)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Subvention : 30 </a:t>
            </a:r>
            <a:r>
              <a:rPr lang="fr-FR" altLang="fr-FR" sz="1800" dirty="0" smtClean="0">
                <a:solidFill>
                  <a:srgbClr val="003366"/>
                </a:solidFill>
              </a:rPr>
              <a:t>%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413835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3"/>
          <p:cNvSpPr txBox="1">
            <a:spLocks noChangeArrowheads="1"/>
          </p:cNvSpPr>
          <p:nvPr/>
        </p:nvSpPr>
        <p:spPr bwMode="auto">
          <a:xfrm>
            <a:off x="0" y="530225"/>
            <a:ext cx="91440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D45600"/>
                </a:solidFill>
              </a:rPr>
              <a:t>Basket</a:t>
            </a:r>
          </a:p>
        </p:txBody>
      </p:sp>
      <p:sp>
        <p:nvSpPr>
          <p:cNvPr id="5123" name="ZoneTexte 5"/>
          <p:cNvSpPr txBox="1">
            <a:spLocks noChangeArrowheads="1"/>
          </p:cNvSpPr>
          <p:nvPr/>
        </p:nvSpPr>
        <p:spPr bwMode="auto">
          <a:xfrm>
            <a:off x="2875265" y="1581150"/>
            <a:ext cx="518507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Mathieu LESPILETTE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Arnaud JAEGLER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Alexandre EULERT</a:t>
            </a:r>
            <a:endParaRPr lang="fr-FR" altLang="fr-FR" sz="1600" dirty="0"/>
          </a:p>
        </p:txBody>
      </p:sp>
      <p:sp>
        <p:nvSpPr>
          <p:cNvPr id="5124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28738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4FD1CEEF-C08E-4F02-9826-521C010E0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34946"/>
              </p:ext>
            </p:extLst>
          </p:nvPr>
        </p:nvGraphicFramePr>
        <p:xfrm>
          <a:off x="1187624" y="3933056"/>
          <a:ext cx="4572000" cy="1278255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1618340118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238131934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4444099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5530956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65688846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4924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793908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7019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9550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2464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0026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7338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3"/>
          <p:cNvSpPr txBox="1">
            <a:spLocks noChangeArrowheads="1"/>
          </p:cNvSpPr>
          <p:nvPr/>
        </p:nvSpPr>
        <p:spPr bwMode="auto">
          <a:xfrm>
            <a:off x="0" y="530225"/>
            <a:ext cx="91440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rgbClr val="D45600"/>
                </a:solidFill>
              </a:rPr>
              <a:t>Assurances</a:t>
            </a:r>
          </a:p>
        </p:txBody>
      </p:sp>
      <p:sp>
        <p:nvSpPr>
          <p:cNvPr id="34819" name="ZoneTexte 4"/>
          <p:cNvSpPr txBox="1">
            <a:spLocks noChangeArrowheads="1"/>
          </p:cNvSpPr>
          <p:nvPr/>
        </p:nvSpPr>
        <p:spPr bwMode="auto">
          <a:xfrm>
            <a:off x="468313" y="1773238"/>
            <a:ext cx="8675687" cy="33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A faire signer pour chaque adhérent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Template </a:t>
            </a:r>
            <a:r>
              <a:rPr lang="fr-FR" altLang="fr-FR" sz="1800" dirty="0" smtClean="0">
                <a:solidFill>
                  <a:srgbClr val="003366"/>
                </a:solidFill>
              </a:rPr>
              <a:t>2020 </a:t>
            </a:r>
            <a:r>
              <a:rPr lang="fr-FR" altLang="fr-FR" sz="1800" dirty="0">
                <a:solidFill>
                  <a:srgbClr val="003366"/>
                </a:solidFill>
              </a:rPr>
              <a:t>présent dans le répertoire V:\Commun276\_</a:t>
            </a:r>
            <a:r>
              <a:rPr lang="fr-FR" altLang="fr-FR" sz="1800" dirty="0" smtClean="0">
                <a:solidFill>
                  <a:srgbClr val="003366"/>
                </a:solidFill>
              </a:rPr>
              <a:t>ASL\2020\Assurance</a:t>
            </a: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Fichiers à stocker sous V:\Commun276\_</a:t>
            </a:r>
            <a:r>
              <a:rPr lang="fr-FR" altLang="fr-FR" sz="1800" dirty="0" smtClean="0">
                <a:solidFill>
                  <a:srgbClr val="003366"/>
                </a:solidFill>
              </a:rPr>
              <a:t>Assurances\2020\NOM_Prénom.pdf</a:t>
            </a: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Mutualisation entre les sections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>
                <a:solidFill>
                  <a:srgbClr val="003366"/>
                </a:solidFill>
              </a:rPr>
              <a:t>Contact : David BEN GHOZI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3"/>
          <p:cNvSpPr txBox="1">
            <a:spLocks noChangeArrowheads="1"/>
          </p:cNvSpPr>
          <p:nvPr/>
        </p:nvSpPr>
        <p:spPr bwMode="auto">
          <a:xfrm>
            <a:off x="0" y="530225"/>
            <a:ext cx="91440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 smtClean="0">
                <a:solidFill>
                  <a:srgbClr val="D45600"/>
                </a:solidFill>
              </a:rPr>
              <a:t>Divers</a:t>
            </a:r>
            <a:endParaRPr lang="fr-FR" altLang="fr-FR" sz="2800" b="1" dirty="0">
              <a:solidFill>
                <a:srgbClr val="D45600"/>
              </a:solidFill>
            </a:endParaRPr>
          </a:p>
        </p:txBody>
      </p:sp>
      <p:sp>
        <p:nvSpPr>
          <p:cNvPr id="34819" name="ZoneTexte 4"/>
          <p:cNvSpPr txBox="1">
            <a:spLocks noChangeArrowheads="1"/>
          </p:cNvSpPr>
          <p:nvPr/>
        </p:nvSpPr>
        <p:spPr bwMode="auto">
          <a:xfrm>
            <a:off x="468313" y="1773238"/>
            <a:ext cx="8675687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Extension de la subvention aux voyages &gt; 3 ou 4 jours ?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endParaRPr lang="fr-FR" altLang="fr-FR" sz="18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800" dirty="0" smtClean="0">
                <a:solidFill>
                  <a:srgbClr val="003366"/>
                </a:solidFill>
              </a:rPr>
              <a:t>Création terrains basket + </a:t>
            </a:r>
            <a:r>
              <a:rPr lang="fr-FR" altLang="fr-FR" sz="1800" dirty="0" err="1" smtClean="0">
                <a:solidFill>
                  <a:srgbClr val="003366"/>
                </a:solidFill>
              </a:rPr>
              <a:t>beach</a:t>
            </a:r>
            <a:r>
              <a:rPr lang="fr-FR" altLang="fr-FR" sz="1800" dirty="0" smtClean="0">
                <a:solidFill>
                  <a:srgbClr val="003366"/>
                </a:solidFill>
              </a:rPr>
              <a:t> volley en réflexion CSE</a:t>
            </a:r>
            <a:endParaRPr lang="fr-FR" altLang="fr-FR" sz="18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9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Course à pied</a:t>
            </a:r>
          </a:p>
        </p:txBody>
      </p:sp>
      <p:sp>
        <p:nvSpPr>
          <p:cNvPr id="7171" name="ZoneTexte 5"/>
          <p:cNvSpPr txBox="1">
            <a:spLocks noChangeArrowheads="1"/>
          </p:cNvSpPr>
          <p:nvPr/>
        </p:nvSpPr>
        <p:spPr bwMode="auto">
          <a:xfrm>
            <a:off x="4185705" y="1692015"/>
            <a:ext cx="4681016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Claude CANOLLE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</a:t>
            </a:r>
            <a:r>
              <a:rPr lang="fr-FR" altLang="fr-FR" sz="1600" dirty="0" smtClean="0">
                <a:solidFill>
                  <a:srgbClr val="003366"/>
                </a:solidFill>
              </a:rPr>
              <a:t>Jean DASSE</a:t>
            </a:r>
            <a:endParaRPr lang="fr-FR" altLang="fr-FR" sz="16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Patrick FERRARA</a:t>
            </a:r>
            <a:endParaRPr lang="fr-FR" altLang="fr-FR" sz="1600" dirty="0"/>
          </a:p>
        </p:txBody>
      </p:sp>
      <p:sp>
        <p:nvSpPr>
          <p:cNvPr id="7172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" y="1268760"/>
            <a:ext cx="3923824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4FD1CEEF-C08E-4F02-9826-521C010E0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57835"/>
              </p:ext>
            </p:extLst>
          </p:nvPr>
        </p:nvGraphicFramePr>
        <p:xfrm>
          <a:off x="1331640" y="4221088"/>
          <a:ext cx="4572000" cy="1278255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1618340118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238131934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4444099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5530956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65688846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4924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793908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13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57019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9550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62464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0026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57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7338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Cyclisme</a:t>
            </a:r>
          </a:p>
        </p:txBody>
      </p:sp>
      <p:sp>
        <p:nvSpPr>
          <p:cNvPr id="8195" name="ZoneTexte 5"/>
          <p:cNvSpPr txBox="1">
            <a:spLocks noChangeArrowheads="1"/>
          </p:cNvSpPr>
          <p:nvPr/>
        </p:nvSpPr>
        <p:spPr bwMode="auto">
          <a:xfrm>
            <a:off x="3563888" y="1580356"/>
            <a:ext cx="496904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</a:t>
            </a:r>
            <a:r>
              <a:rPr lang="fr-FR" altLang="fr-FR" sz="1600" dirty="0" smtClean="0">
                <a:solidFill>
                  <a:srgbClr val="003366"/>
                </a:solidFill>
              </a:rPr>
              <a:t>Yourane UNG</a:t>
            </a:r>
            <a:endParaRPr lang="fr-FR" altLang="fr-FR" sz="16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Pascal PIOU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</a:t>
            </a:r>
            <a:r>
              <a:rPr lang="fr-FR" altLang="fr-FR" sz="1600" dirty="0" smtClean="0">
                <a:solidFill>
                  <a:srgbClr val="003366"/>
                </a:solidFill>
              </a:rPr>
              <a:t>François NORMAND</a:t>
            </a:r>
            <a:endParaRPr lang="fr-FR" altLang="fr-FR" sz="1600" dirty="0"/>
          </a:p>
        </p:txBody>
      </p:sp>
      <p:sp>
        <p:nvSpPr>
          <p:cNvPr id="8196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3788"/>
            <a:ext cx="2528887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D503974A-307E-492A-BF93-83B842FAD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14655"/>
              </p:ext>
            </p:extLst>
          </p:nvPr>
        </p:nvGraphicFramePr>
        <p:xfrm>
          <a:off x="1501668" y="4149080"/>
          <a:ext cx="4572000" cy="1278255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3036080483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172531343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3709746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41180611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3686608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04328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23143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91401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86259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162585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3670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6499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Danse</a:t>
            </a:r>
          </a:p>
        </p:txBody>
      </p:sp>
      <p:sp>
        <p:nvSpPr>
          <p:cNvPr id="9219" name="ZoneTexte 5"/>
          <p:cNvSpPr txBox="1">
            <a:spLocks noChangeArrowheads="1"/>
          </p:cNvSpPr>
          <p:nvPr/>
        </p:nvSpPr>
        <p:spPr bwMode="auto">
          <a:xfrm>
            <a:off x="3347864" y="1573212"/>
            <a:ext cx="5401096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Marie GEHANT PERNOT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</a:t>
            </a:r>
            <a:r>
              <a:rPr lang="fr-FR" altLang="fr-FR" sz="1600" dirty="0" smtClean="0">
                <a:solidFill>
                  <a:srgbClr val="003366"/>
                </a:solidFill>
              </a:rPr>
              <a:t>Hélène MORELLO</a:t>
            </a:r>
            <a:endParaRPr lang="fr-FR" altLang="fr-FR" sz="16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Alexandra TREUIL</a:t>
            </a:r>
            <a:endParaRPr lang="fr-FR" altLang="fr-FR" sz="1600" dirty="0"/>
          </a:p>
        </p:txBody>
      </p:sp>
      <p:sp>
        <p:nvSpPr>
          <p:cNvPr id="9220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221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96975"/>
            <a:ext cx="25273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F01B71C7-9BEE-4256-9B44-8B18A0262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74292"/>
              </p:ext>
            </p:extLst>
          </p:nvPr>
        </p:nvGraphicFramePr>
        <p:xfrm>
          <a:off x="1835696" y="4221088"/>
          <a:ext cx="4572000" cy="1278255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3993829684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3905609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1780627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19658384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21456137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176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54842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6572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GIE </a:t>
                      </a:r>
                      <a:r>
                        <a:rPr lang="fr-F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Eurotorp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553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607867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6182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77456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Football</a:t>
            </a:r>
          </a:p>
        </p:txBody>
      </p:sp>
      <p:sp>
        <p:nvSpPr>
          <p:cNvPr id="10243" name="ZoneTexte 5"/>
          <p:cNvSpPr txBox="1">
            <a:spLocks noChangeArrowheads="1"/>
          </p:cNvSpPr>
          <p:nvPr/>
        </p:nvSpPr>
        <p:spPr bwMode="auto">
          <a:xfrm>
            <a:off x="3491880" y="1613538"/>
            <a:ext cx="4969048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Robert DECARLIS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Julien SIBUT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Damien BARATELLI</a:t>
            </a:r>
            <a:endParaRPr lang="fr-FR" altLang="fr-FR" sz="1600" dirty="0"/>
          </a:p>
        </p:txBody>
      </p:sp>
      <p:sp>
        <p:nvSpPr>
          <p:cNvPr id="10244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0245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142450"/>
            <a:ext cx="28622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3149E780-E17E-4468-8DAD-7D8293265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954489"/>
              </p:ext>
            </p:extLst>
          </p:nvPr>
        </p:nvGraphicFramePr>
        <p:xfrm>
          <a:off x="1835696" y="4149080"/>
          <a:ext cx="4572000" cy="1278255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2304446492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422938234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98379765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405032889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75020528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0139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68253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966937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29639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1919875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18524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154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Golf</a:t>
            </a:r>
          </a:p>
        </p:txBody>
      </p:sp>
      <p:sp>
        <p:nvSpPr>
          <p:cNvPr id="11267" name="ZoneTexte 5"/>
          <p:cNvSpPr txBox="1">
            <a:spLocks noChangeArrowheads="1"/>
          </p:cNvSpPr>
          <p:nvPr/>
        </p:nvSpPr>
        <p:spPr bwMode="auto">
          <a:xfrm>
            <a:off x="3275856" y="1758690"/>
            <a:ext cx="5545112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</a:t>
            </a:r>
            <a:r>
              <a:rPr lang="fr-FR" altLang="fr-FR" sz="1600" dirty="0" smtClean="0">
                <a:solidFill>
                  <a:srgbClr val="003366"/>
                </a:solidFill>
              </a:rPr>
              <a:t>Pierre DEMANGE</a:t>
            </a:r>
            <a:endParaRPr lang="fr-FR" altLang="fr-FR" sz="1600" dirty="0">
              <a:solidFill>
                <a:srgbClr val="003366"/>
              </a:solidFill>
            </a:endParaRP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Marie-Véronique PARISOT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Philippe MAUREL</a:t>
            </a:r>
            <a:endParaRPr lang="fr-FR" altLang="fr-FR" sz="1600" dirty="0"/>
          </a:p>
        </p:txBody>
      </p:sp>
      <p:sp>
        <p:nvSpPr>
          <p:cNvPr id="11268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1269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47939"/>
            <a:ext cx="2139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53F400D5-D9B3-4BED-A091-BEFBE7CE6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87165"/>
              </p:ext>
            </p:extLst>
          </p:nvPr>
        </p:nvGraphicFramePr>
        <p:xfrm>
          <a:off x="1835696" y="3933056"/>
          <a:ext cx="4572000" cy="1278255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4084309118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87526923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47998771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3375213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73809533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54386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6373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66448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90507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350757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8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956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30225"/>
            <a:ext cx="9144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D45600"/>
                </a:solidFill>
                <a:latin typeface="+mj-lt"/>
                <a:ea typeface="+mj-ea"/>
                <a:cs typeface="+mj-cs"/>
              </a:rPr>
              <a:t>Gymnastique</a:t>
            </a:r>
          </a:p>
        </p:txBody>
      </p:sp>
      <p:sp>
        <p:nvSpPr>
          <p:cNvPr id="12291" name="ZoneTexte 5"/>
          <p:cNvSpPr txBox="1">
            <a:spLocks noChangeArrowheads="1"/>
          </p:cNvSpPr>
          <p:nvPr/>
        </p:nvSpPr>
        <p:spPr bwMode="auto">
          <a:xfrm>
            <a:off x="3491880" y="1598055"/>
            <a:ext cx="5113064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413" indent="-377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Président	: 	Dominique ALBONICO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Trésorier	: 	</a:t>
            </a:r>
            <a:r>
              <a:rPr lang="fr-FR" altLang="fr-FR" sz="1600" dirty="0" smtClean="0">
                <a:solidFill>
                  <a:srgbClr val="003366"/>
                </a:solidFill>
              </a:rPr>
              <a:t>Muriel </a:t>
            </a:r>
            <a:r>
              <a:rPr lang="fr-FR" altLang="fr-FR" sz="1600" dirty="0">
                <a:solidFill>
                  <a:srgbClr val="003366"/>
                </a:solidFill>
              </a:rPr>
              <a:t>GERACI</a:t>
            </a:r>
          </a:p>
          <a:p>
            <a:pPr lvl="1" eaLnBrk="1" hangingPunct="1">
              <a:buClr>
                <a:srgbClr val="FF4E00"/>
              </a:buClr>
              <a:buSzPct val="95000"/>
              <a:buFontTx/>
              <a:buBlip>
                <a:blip r:embed="rId2"/>
              </a:buBlip>
            </a:pPr>
            <a:r>
              <a:rPr lang="fr-FR" altLang="fr-FR" sz="1600" dirty="0">
                <a:solidFill>
                  <a:srgbClr val="003366"/>
                </a:solidFill>
              </a:rPr>
              <a:t>Secrétaire	: 	</a:t>
            </a:r>
            <a:r>
              <a:rPr lang="fr-FR" altLang="fr-FR" sz="1600" dirty="0" smtClean="0">
                <a:solidFill>
                  <a:srgbClr val="003366"/>
                </a:solidFill>
              </a:rPr>
              <a:t>Romain REITANO</a:t>
            </a:r>
            <a:endParaRPr lang="fr-FR" altLang="fr-FR" sz="1600" dirty="0">
              <a:solidFill>
                <a:srgbClr val="003366"/>
              </a:solidFill>
            </a:endParaRPr>
          </a:p>
        </p:txBody>
      </p:sp>
      <p:sp>
        <p:nvSpPr>
          <p:cNvPr id="12292" name="AutoShape 2" descr="http://asl-audaces.org/wp-content/uploads/2015/07/SL-fondu.png"/>
          <p:cNvSpPr>
            <a:spLocks noChangeAspect="1" noChangeArrowheads="1"/>
          </p:cNvSpPr>
          <p:nvPr/>
        </p:nvSpPr>
        <p:spPr bwMode="auto">
          <a:xfrm>
            <a:off x="155575" y="-579438"/>
            <a:ext cx="299085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293" name="AutoShape 2" descr="Dan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41254"/>
            <a:ext cx="25844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E8698F91-22C0-4E26-ACBF-342C2E040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39196"/>
              </p:ext>
            </p:extLst>
          </p:nvPr>
        </p:nvGraphicFramePr>
        <p:xfrm>
          <a:off x="1835696" y="3789040"/>
          <a:ext cx="4572000" cy="1459230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xmlns="" val="857272993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xmlns="" val="117834666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71559076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5789789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517548279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Ayants droits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37740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Salariés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Enfants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63631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142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67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83032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99477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Thales Service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80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Eurotorp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084368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27313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164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  <a:endParaRPr lang="fr-FR" sz="1000" b="1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47505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1111</TotalTime>
  <Words>1412</Words>
  <Application>Microsoft Office PowerPoint</Application>
  <PresentationFormat>Affichage à l'écran (4:3)</PresentationFormat>
  <Paragraphs>1437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Blank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Thales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CHAUMEL, William</dc:creator>
  <cp:lastModifiedBy>CHAUMEL, William ! Mobility</cp:lastModifiedBy>
  <cp:revision>245</cp:revision>
  <cp:lastPrinted>2017-03-07T07:50:43Z</cp:lastPrinted>
  <dcterms:created xsi:type="dcterms:W3CDTF">2016-01-25T12:00:03Z</dcterms:created>
  <dcterms:modified xsi:type="dcterms:W3CDTF">2020-02-07T09:33:36Z</dcterms:modified>
</cp:coreProperties>
</file>